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9" r:id="rId6"/>
    <p:sldId id="529" r:id="rId7"/>
    <p:sldId id="533" r:id="rId8"/>
    <p:sldId id="535" r:id="rId9"/>
    <p:sldId id="346" r:id="rId10"/>
    <p:sldId id="534" r:id="rId11"/>
    <p:sldId id="547" r:id="rId12"/>
    <p:sldId id="531" r:id="rId13"/>
    <p:sldId id="536" r:id="rId14"/>
    <p:sldId id="537" r:id="rId15"/>
    <p:sldId id="530" r:id="rId16"/>
    <p:sldId id="538" r:id="rId17"/>
    <p:sldId id="539" r:id="rId18"/>
    <p:sldId id="548" r:id="rId19"/>
    <p:sldId id="540" r:id="rId20"/>
    <p:sldId id="541" r:id="rId21"/>
    <p:sldId id="542" r:id="rId22"/>
    <p:sldId id="543" r:id="rId23"/>
    <p:sldId id="544" r:id="rId24"/>
    <p:sldId id="545" r:id="rId25"/>
    <p:sldId id="444" r:id="rId26"/>
    <p:sldId id="546" r:id="rId27"/>
    <p:sldId id="549" r:id="rId2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08D0461-85F4-4521-833B-AC2E2B7C075C}">
          <p14:sldIdLst>
            <p14:sldId id="256"/>
            <p14:sldId id="259"/>
            <p14:sldId id="529"/>
            <p14:sldId id="533"/>
            <p14:sldId id="535"/>
            <p14:sldId id="346"/>
            <p14:sldId id="534"/>
            <p14:sldId id="547"/>
            <p14:sldId id="531"/>
            <p14:sldId id="536"/>
            <p14:sldId id="537"/>
            <p14:sldId id="530"/>
            <p14:sldId id="538"/>
            <p14:sldId id="539"/>
            <p14:sldId id="548"/>
            <p14:sldId id="540"/>
            <p14:sldId id="541"/>
            <p14:sldId id="542"/>
            <p14:sldId id="543"/>
            <p14:sldId id="544"/>
            <p14:sldId id="545"/>
            <p14:sldId id="444"/>
            <p14:sldId id="546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EB3D00"/>
    <a:srgbClr val="CC99FF"/>
    <a:srgbClr val="FBFBBA"/>
    <a:srgbClr val="27CED7"/>
    <a:srgbClr val="1482AC"/>
    <a:srgbClr val="F5F6FF"/>
    <a:srgbClr val="FF733C"/>
    <a:srgbClr val="0070FF"/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>
      <p:cViewPr varScale="1">
        <p:scale>
          <a:sx n="91" d="100"/>
          <a:sy n="91" d="100"/>
        </p:scale>
        <p:origin x="302" y="72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7B1CC3-AD68-4374-9AB7-00521824A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C2014-813F-41A3-B86A-D7885FA1C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D9735-379C-404B-ABF7-4FFFA25CB2E4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F2E8-2F97-4758-AADD-3622367F72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3BD62-039B-4A90-9488-D847DC8FCB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20C9A-8755-4E9F-B476-6109714D56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45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6/13/2020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E054-081F-4F34-AA35-1B2888B4E9B0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5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3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67849" y="762000"/>
            <a:ext cx="292455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569" y="1298448"/>
            <a:ext cx="7313295" cy="3255264"/>
          </a:xfrm>
        </p:spPr>
        <p:txBody>
          <a:bodyPr anchor="b">
            <a:normAutofit/>
          </a:bodyPr>
          <a:lstStyle>
            <a:lvl1pPr algn="l">
              <a:defRPr sz="5898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29" y="4670246"/>
            <a:ext cx="731329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199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5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4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0901" y="990600"/>
            <a:ext cx="2818666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6905" y="868680"/>
            <a:ext cx="7313295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6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3269587"/>
          </a:xfrm>
          <a:prstGeom prst="rect">
            <a:avLst/>
          </a:prstGeom>
          <a:solidFill>
            <a:srgbClr val="F2F2F2">
              <a:alpha val="60000"/>
            </a:srgbClr>
          </a:solidFill>
        </p:spPr>
        <p:txBody>
          <a:bodyPr bIns="0" anchor="b" anchorCtr="1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CA" dirty="0"/>
              <a:t>Image Holder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2" y="26654"/>
            <a:ext cx="10512862" cy="1325033"/>
          </a:xfrm>
          <a:prstGeom prst="rect">
            <a:avLst/>
          </a:prstGeom>
        </p:spPr>
        <p:txBody>
          <a:bodyPr anchor="ctr"/>
          <a:lstStyle>
            <a:lvl1pPr>
              <a:defRPr sz="47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652727" y="973836"/>
            <a:ext cx="28187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>
                <a:solidFill>
                  <a:schemeClr val="bg1">
                    <a:lumMod val="50000"/>
                  </a:schemeClr>
                </a:solidFill>
              </a:rPr>
              <a:t>Your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8448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05" y="1298448"/>
            <a:ext cx="7313295" cy="3255264"/>
          </a:xfrm>
        </p:spPr>
        <p:txBody>
          <a:bodyPr anchor="b">
            <a:normAutofit/>
          </a:bodyPr>
          <a:lstStyle>
            <a:lvl1pPr>
              <a:defRPr sz="5898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188" y="4672584"/>
            <a:ext cx="7313295" cy="914400"/>
          </a:xfrm>
        </p:spPr>
        <p:txBody>
          <a:bodyPr anchor="t">
            <a:normAutofit/>
          </a:bodyPr>
          <a:lstStyle>
            <a:lvl1pPr marL="0" indent="0">
              <a:buNone/>
              <a:defRPr sz="2199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4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05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6084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6905" y="1023586"/>
            <a:ext cx="3473815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6905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6427" y="1023587"/>
            <a:ext cx="3473815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6427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8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1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8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05" y="868680"/>
            <a:ext cx="731329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4176"/>
            <a:ext cx="2833902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9714" y="767419"/>
            <a:ext cx="8113117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3008"/>
            <a:ext cx="2833902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8190" y="6356351"/>
            <a:ext cx="59099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853" y="1123838"/>
            <a:ext cx="2946714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2787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8260" y="864108"/>
            <a:ext cx="7313295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96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61" y="6356351"/>
            <a:ext cx="5909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366" y="6356351"/>
            <a:ext cx="1530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2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decorado, interior, pastel, tabla&#10;&#10;Descripción generada automáticamente">
            <a:extLst>
              <a:ext uri="{FF2B5EF4-FFF2-40B4-BE49-F238E27FC236}">
                <a16:creationId xmlns:a16="http://schemas.microsoft.com/office/drawing/2014/main" id="{0989892C-71F2-4EE0-B3B0-A4888AF7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96514" y="164937"/>
            <a:ext cx="3446807" cy="229899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C0670C-97BD-46B7-9F79-3C8F32E77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37" y="1066800"/>
            <a:ext cx="4191000" cy="3203300"/>
          </a:xfrm>
        </p:spPr>
        <p:txBody>
          <a:bodyPr anchor="b">
            <a:noAutofit/>
          </a:bodyPr>
          <a:lstStyle/>
          <a:p>
            <a:pPr algn="l"/>
            <a:r>
              <a:rPr lang="en-US" sz="3600" dirty="0">
                <a:latin typeface="Helvetica LT Std" panose="020B0504020202020204" pitchFamily="34" charset="0"/>
                <a:cs typeface="Arial" panose="020B0604020202020204" pitchFamily="34" charset="0"/>
              </a:rPr>
              <a:t>Project 1: “Employment impact of COVID-19 in hotel occupancy, during the holy week in Mexico”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E0F76B-B0AB-4348-911A-16DC3EE3724F}"/>
              </a:ext>
            </a:extLst>
          </p:cNvPr>
          <p:cNvSpPr txBox="1"/>
          <p:nvPr/>
        </p:nvSpPr>
        <p:spPr>
          <a:xfrm>
            <a:off x="477855" y="4331259"/>
            <a:ext cx="3434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Helvetica LT Std" panose="020B0504020202020204" pitchFamily="34" charset="0"/>
                <a:cs typeface="Arial" panose="020B0604020202020204" pitchFamily="34" charset="0"/>
              </a:rPr>
              <a:t>Team: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2CD459E-B811-44DF-AE62-055339473AAD}"/>
              </a:ext>
            </a:extLst>
          </p:cNvPr>
          <p:cNvSpPr/>
          <p:nvPr/>
        </p:nvSpPr>
        <p:spPr>
          <a:xfrm>
            <a:off x="356810" y="5211042"/>
            <a:ext cx="6331516" cy="164606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799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8C8B46-397E-4837-AE28-2652A62AC679}"/>
              </a:ext>
            </a:extLst>
          </p:cNvPr>
          <p:cNvSpPr/>
          <p:nvPr/>
        </p:nvSpPr>
        <p:spPr>
          <a:xfrm>
            <a:off x="2177036" y="5312453"/>
            <a:ext cx="2651688" cy="523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9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The anacondas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04553F-52C3-4469-810B-DE3874014A77}"/>
              </a:ext>
            </a:extLst>
          </p:cNvPr>
          <p:cNvSpPr txBox="1"/>
          <p:nvPr/>
        </p:nvSpPr>
        <p:spPr>
          <a:xfrm>
            <a:off x="2200654" y="5697941"/>
            <a:ext cx="4513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Daniela Villarreal Murillo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Juan Ramón Félix Alvarez Tostado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Raúl Flores Palacios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Michelle García </a:t>
            </a:r>
            <a:r>
              <a:rPr lang="en-US" sz="1600" dirty="0" err="1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Sanchéz</a:t>
            </a:r>
            <a:endParaRPr lang="en-US" sz="1600" dirty="0">
              <a:solidFill>
                <a:schemeClr val="bg1"/>
              </a:solidFill>
              <a:latin typeface="Helvetica LT Std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75015-31F6-4354-8487-F65E84AD6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"/>
          <a:stretch/>
        </p:blipFill>
        <p:spPr>
          <a:xfrm>
            <a:off x="6925731" y="762000"/>
            <a:ext cx="5263094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utoShape 3">
            <a:extLst>
              <a:ext uri="{FF2B5EF4-FFF2-40B4-BE49-F238E27FC236}">
                <a16:creationId xmlns:a16="http://schemas.microsoft.com/office/drawing/2014/main" id="{DB58F3EC-97E2-42FA-8FA6-10FC762450F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30550" y="4779963"/>
            <a:ext cx="15890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9E08AB0-F59A-4AF5-9D2A-B5732BE94C97}"/>
              </a:ext>
            </a:extLst>
          </p:cNvPr>
          <p:cNvSpPr>
            <a:spLocks/>
          </p:cNvSpPr>
          <p:nvPr/>
        </p:nvSpPr>
        <p:spPr bwMode="auto">
          <a:xfrm>
            <a:off x="805608" y="4899428"/>
            <a:ext cx="1000125" cy="1597025"/>
          </a:xfrm>
          <a:custGeom>
            <a:avLst/>
            <a:gdLst>
              <a:gd name="T0" fmla="*/ 372 w 989"/>
              <a:gd name="T1" fmla="*/ 281 h 1580"/>
              <a:gd name="T2" fmla="*/ 673 w 989"/>
              <a:gd name="T3" fmla="*/ 265 h 1580"/>
              <a:gd name="T4" fmla="*/ 347 w 989"/>
              <a:gd name="T5" fmla="*/ 358 h 1580"/>
              <a:gd name="T6" fmla="*/ 341 w 989"/>
              <a:gd name="T7" fmla="*/ 571 h 1580"/>
              <a:gd name="T8" fmla="*/ 339 w 989"/>
              <a:gd name="T9" fmla="*/ 583 h 1580"/>
              <a:gd name="T10" fmla="*/ 282 w 989"/>
              <a:gd name="T11" fmla="*/ 609 h 1580"/>
              <a:gd name="T12" fmla="*/ 269 w 989"/>
              <a:gd name="T13" fmla="*/ 677 h 1580"/>
              <a:gd name="T14" fmla="*/ 309 w 989"/>
              <a:gd name="T15" fmla="*/ 676 h 1580"/>
              <a:gd name="T16" fmla="*/ 49 w 989"/>
              <a:gd name="T17" fmla="*/ 911 h 1580"/>
              <a:gd name="T18" fmla="*/ 0 w 989"/>
              <a:gd name="T19" fmla="*/ 1160 h 1580"/>
              <a:gd name="T20" fmla="*/ 478 w 989"/>
              <a:gd name="T21" fmla="*/ 1496 h 1580"/>
              <a:gd name="T22" fmla="*/ 482 w 989"/>
              <a:gd name="T23" fmla="*/ 1495 h 1580"/>
              <a:gd name="T24" fmla="*/ 989 w 989"/>
              <a:gd name="T25" fmla="*/ 759 h 1580"/>
              <a:gd name="T26" fmla="*/ 413 w 989"/>
              <a:gd name="T27" fmla="*/ 0 h 1580"/>
              <a:gd name="T28" fmla="*/ 372 w 989"/>
              <a:gd name="T29" fmla="*/ 281 h 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89" h="1580">
                <a:moveTo>
                  <a:pt x="372" y="281"/>
                </a:moveTo>
                <a:cubicBezTo>
                  <a:pt x="548" y="169"/>
                  <a:pt x="673" y="265"/>
                  <a:pt x="673" y="265"/>
                </a:cubicBezTo>
                <a:cubicBezTo>
                  <a:pt x="514" y="227"/>
                  <a:pt x="398" y="310"/>
                  <a:pt x="347" y="358"/>
                </a:cubicBezTo>
                <a:cubicBezTo>
                  <a:pt x="381" y="440"/>
                  <a:pt x="341" y="571"/>
                  <a:pt x="341" y="571"/>
                </a:cubicBezTo>
                <a:cubicBezTo>
                  <a:pt x="341" y="571"/>
                  <a:pt x="340" y="575"/>
                  <a:pt x="339" y="583"/>
                </a:cubicBezTo>
                <a:cubicBezTo>
                  <a:pt x="323" y="579"/>
                  <a:pt x="300" y="589"/>
                  <a:pt x="282" y="609"/>
                </a:cubicBezTo>
                <a:cubicBezTo>
                  <a:pt x="261" y="634"/>
                  <a:pt x="255" y="665"/>
                  <a:pt x="269" y="677"/>
                </a:cubicBezTo>
                <a:cubicBezTo>
                  <a:pt x="278" y="686"/>
                  <a:pt x="294" y="684"/>
                  <a:pt x="309" y="676"/>
                </a:cubicBezTo>
                <a:cubicBezTo>
                  <a:pt x="271" y="774"/>
                  <a:pt x="192" y="906"/>
                  <a:pt x="49" y="911"/>
                </a:cubicBezTo>
                <a:cubicBezTo>
                  <a:pt x="49" y="911"/>
                  <a:pt x="0" y="1013"/>
                  <a:pt x="0" y="1160"/>
                </a:cubicBezTo>
                <a:cubicBezTo>
                  <a:pt x="0" y="1407"/>
                  <a:pt x="246" y="1580"/>
                  <a:pt x="478" y="1496"/>
                </a:cubicBezTo>
                <a:cubicBezTo>
                  <a:pt x="479" y="1496"/>
                  <a:pt x="481" y="1495"/>
                  <a:pt x="482" y="1495"/>
                </a:cubicBezTo>
                <a:cubicBezTo>
                  <a:pt x="779" y="1385"/>
                  <a:pt x="989" y="1095"/>
                  <a:pt x="989" y="759"/>
                </a:cubicBezTo>
                <a:cubicBezTo>
                  <a:pt x="989" y="397"/>
                  <a:pt x="745" y="93"/>
                  <a:pt x="413" y="0"/>
                </a:cubicBezTo>
                <a:cubicBezTo>
                  <a:pt x="432" y="42"/>
                  <a:pt x="464" y="149"/>
                  <a:pt x="372" y="28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846718F3-4DE1-44B1-8867-24B0951B4F42}"/>
              </a:ext>
            </a:extLst>
          </p:cNvPr>
          <p:cNvSpPr>
            <a:spLocks/>
          </p:cNvSpPr>
          <p:nvPr/>
        </p:nvSpPr>
        <p:spPr bwMode="auto">
          <a:xfrm>
            <a:off x="213470" y="4870853"/>
            <a:ext cx="1022350" cy="1500188"/>
          </a:xfrm>
          <a:custGeom>
            <a:avLst/>
            <a:gdLst>
              <a:gd name="T0" fmla="*/ 364 w 1011"/>
              <a:gd name="T1" fmla="*/ 1321 h 1483"/>
              <a:gd name="T2" fmla="*/ 332 w 1011"/>
              <a:gd name="T3" fmla="*/ 1132 h 1483"/>
              <a:gd name="T4" fmla="*/ 330 w 1011"/>
              <a:gd name="T5" fmla="*/ 1037 h 1483"/>
              <a:gd name="T6" fmla="*/ 332 w 1011"/>
              <a:gd name="T7" fmla="*/ 991 h 1483"/>
              <a:gd name="T8" fmla="*/ 337 w 1011"/>
              <a:gd name="T9" fmla="*/ 946 h 1483"/>
              <a:gd name="T10" fmla="*/ 344 w 1011"/>
              <a:gd name="T11" fmla="*/ 902 h 1483"/>
              <a:gd name="T12" fmla="*/ 353 w 1011"/>
              <a:gd name="T13" fmla="*/ 858 h 1483"/>
              <a:gd name="T14" fmla="*/ 364 w 1011"/>
              <a:gd name="T15" fmla="*/ 817 h 1483"/>
              <a:gd name="T16" fmla="*/ 369 w 1011"/>
              <a:gd name="T17" fmla="*/ 796 h 1483"/>
              <a:gd name="T18" fmla="*/ 374 w 1011"/>
              <a:gd name="T19" fmla="*/ 783 h 1483"/>
              <a:gd name="T20" fmla="*/ 655 w 1011"/>
              <a:gd name="T21" fmla="*/ 372 h 1483"/>
              <a:gd name="T22" fmla="*/ 878 w 1011"/>
              <a:gd name="T23" fmla="*/ 330 h 1483"/>
              <a:gd name="T24" fmla="*/ 990 w 1011"/>
              <a:gd name="T25" fmla="*/ 26 h 1483"/>
              <a:gd name="T26" fmla="*/ 787 w 1011"/>
              <a:gd name="T27" fmla="*/ 0 h 1483"/>
              <a:gd name="T28" fmla="*/ 0 w 1011"/>
              <a:gd name="T29" fmla="*/ 787 h 1483"/>
              <a:gd name="T30" fmla="*/ 419 w 1011"/>
              <a:gd name="T31" fmla="*/ 1483 h 1483"/>
              <a:gd name="T32" fmla="*/ 364 w 1011"/>
              <a:gd name="T33" fmla="*/ 1321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11" h="1483">
                <a:moveTo>
                  <a:pt x="364" y="1321"/>
                </a:moveTo>
                <a:cubicBezTo>
                  <a:pt x="348" y="1259"/>
                  <a:pt x="337" y="1195"/>
                  <a:pt x="332" y="1132"/>
                </a:cubicBezTo>
                <a:cubicBezTo>
                  <a:pt x="331" y="1100"/>
                  <a:pt x="328" y="1068"/>
                  <a:pt x="330" y="1037"/>
                </a:cubicBezTo>
                <a:cubicBezTo>
                  <a:pt x="331" y="1022"/>
                  <a:pt x="331" y="1006"/>
                  <a:pt x="332" y="991"/>
                </a:cubicBezTo>
                <a:cubicBezTo>
                  <a:pt x="334" y="976"/>
                  <a:pt x="336" y="961"/>
                  <a:pt x="337" y="946"/>
                </a:cubicBezTo>
                <a:cubicBezTo>
                  <a:pt x="339" y="931"/>
                  <a:pt x="342" y="916"/>
                  <a:pt x="344" y="902"/>
                </a:cubicBezTo>
                <a:cubicBezTo>
                  <a:pt x="347" y="887"/>
                  <a:pt x="349" y="873"/>
                  <a:pt x="353" y="858"/>
                </a:cubicBezTo>
                <a:cubicBezTo>
                  <a:pt x="357" y="844"/>
                  <a:pt x="360" y="831"/>
                  <a:pt x="364" y="817"/>
                </a:cubicBezTo>
                <a:cubicBezTo>
                  <a:pt x="366" y="810"/>
                  <a:pt x="368" y="803"/>
                  <a:pt x="369" y="796"/>
                </a:cubicBezTo>
                <a:cubicBezTo>
                  <a:pt x="371" y="792"/>
                  <a:pt x="373" y="787"/>
                  <a:pt x="374" y="783"/>
                </a:cubicBezTo>
                <a:cubicBezTo>
                  <a:pt x="355" y="701"/>
                  <a:pt x="353" y="518"/>
                  <a:pt x="655" y="372"/>
                </a:cubicBezTo>
                <a:cubicBezTo>
                  <a:pt x="764" y="319"/>
                  <a:pt x="834" y="312"/>
                  <a:pt x="878" y="330"/>
                </a:cubicBezTo>
                <a:cubicBezTo>
                  <a:pt x="927" y="283"/>
                  <a:pt x="1011" y="178"/>
                  <a:pt x="990" y="26"/>
                </a:cubicBezTo>
                <a:cubicBezTo>
                  <a:pt x="925" y="9"/>
                  <a:pt x="857" y="0"/>
                  <a:pt x="787" y="0"/>
                </a:cubicBezTo>
                <a:cubicBezTo>
                  <a:pt x="352" y="0"/>
                  <a:pt x="0" y="352"/>
                  <a:pt x="0" y="787"/>
                </a:cubicBezTo>
                <a:cubicBezTo>
                  <a:pt x="0" y="1089"/>
                  <a:pt x="170" y="1351"/>
                  <a:pt x="419" y="1483"/>
                </a:cubicBezTo>
                <a:cubicBezTo>
                  <a:pt x="397" y="1430"/>
                  <a:pt x="379" y="1376"/>
                  <a:pt x="364" y="132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4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03. Define strategic metrics</a:t>
            </a:r>
          </a:p>
        </p:txBody>
      </p:sp>
    </p:spTree>
    <p:extLst>
      <p:ext uri="{BB962C8B-B14F-4D97-AF65-F5344CB8AC3E}">
        <p14:creationId xmlns:p14="http://schemas.microsoft.com/office/powerpoint/2010/main" val="425740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FF7C4-E607-4974-B6A8-73BEFA6044FA}"/>
              </a:ext>
            </a:extLst>
          </p:cNvPr>
          <p:cNvSpPr/>
          <p:nvPr/>
        </p:nvSpPr>
        <p:spPr>
          <a:xfrm>
            <a:off x="-4839" y="3269630"/>
            <a:ext cx="4068556" cy="3607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F8C33-1253-402E-B448-15386B62E758}"/>
              </a:ext>
            </a:extLst>
          </p:cNvPr>
          <p:cNvSpPr/>
          <p:nvPr/>
        </p:nvSpPr>
        <p:spPr>
          <a:xfrm>
            <a:off x="4060134" y="3269630"/>
            <a:ext cx="4068556" cy="3607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D2911-48E4-4D0E-A22C-9083B7A225C0}"/>
              </a:ext>
            </a:extLst>
          </p:cNvPr>
          <p:cNvSpPr/>
          <p:nvPr/>
        </p:nvSpPr>
        <p:spPr>
          <a:xfrm>
            <a:off x="8116057" y="3269630"/>
            <a:ext cx="4068556" cy="3607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35239-01A8-4FEB-B5F4-494FE203F3CE}"/>
              </a:ext>
            </a:extLst>
          </p:cNvPr>
          <p:cNvSpPr txBox="1"/>
          <p:nvPr/>
        </p:nvSpPr>
        <p:spPr>
          <a:xfrm>
            <a:off x="4497113" y="3960728"/>
            <a:ext cx="2368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y%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80020-8C46-4B11-B039-D782B927BDE3}"/>
              </a:ext>
            </a:extLst>
          </p:cNvPr>
          <p:cNvSpPr txBox="1"/>
          <p:nvPr/>
        </p:nvSpPr>
        <p:spPr>
          <a:xfrm>
            <a:off x="4189412" y="500362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badi Extra Light" panose="020B0204020104020204" pitchFamily="34" charset="0"/>
              </a:rPr>
              <a:t>Time frame to be analyzed: 2018, 2019,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242D0-4838-445B-93AC-EA77EFE8E251}"/>
              </a:ext>
            </a:extLst>
          </p:cNvPr>
          <p:cNvSpPr txBox="1"/>
          <p:nvPr/>
        </p:nvSpPr>
        <p:spPr>
          <a:xfrm>
            <a:off x="458513" y="3922978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x%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4C084-25CF-40E8-81C6-F0305C5F21F1}"/>
              </a:ext>
            </a:extLst>
          </p:cNvPr>
          <p:cNvSpPr txBox="1"/>
          <p:nvPr/>
        </p:nvSpPr>
        <p:spPr>
          <a:xfrm>
            <a:off x="150812" y="4965876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Occupation rate on the hospitality sector and airline airport arrivals as a reference per selected cities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DDEA2-E271-45FF-BA51-7FF5B6DC1D8C}"/>
              </a:ext>
            </a:extLst>
          </p:cNvPr>
          <p:cNvSpPr txBox="1"/>
          <p:nvPr/>
        </p:nvSpPr>
        <p:spPr>
          <a:xfrm>
            <a:off x="8733473" y="3960728"/>
            <a:ext cx="2831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Helvetica LT Std" panose="020B0504020202020204" pitchFamily="34" charset="0"/>
              </a:rPr>
              <a:t>n% 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BC7B7-AE55-4013-8181-B0AE1F627327}"/>
              </a:ext>
            </a:extLst>
          </p:cNvPr>
          <p:cNvSpPr txBox="1"/>
          <p:nvPr/>
        </p:nvSpPr>
        <p:spPr>
          <a:xfrm>
            <a:off x="8380412" y="5003626"/>
            <a:ext cx="3671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%Unemployment index impact on the hospitality sector by selected cities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464E1-98B7-4063-BF94-B3F5BDE8036E}"/>
              </a:ext>
            </a:extLst>
          </p:cNvPr>
          <p:cNvSpPr txBox="1"/>
          <p:nvPr/>
        </p:nvSpPr>
        <p:spPr>
          <a:xfrm>
            <a:off x="1446212" y="1141456"/>
            <a:ext cx="883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Helvetica LT Std" panose="020B0504020202020204" pitchFamily="34" charset="0"/>
              </a:rPr>
              <a:t>Strategic metrics to be analyzed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30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9C10DEEA-5260-4FF3-B8F5-F3F4C565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533400"/>
            <a:ext cx="5791200" cy="579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4A0C58-451D-4030-BBA4-620223EEFD70}"/>
              </a:ext>
            </a:extLst>
          </p:cNvPr>
          <p:cNvSpPr txBox="1"/>
          <p:nvPr/>
        </p:nvSpPr>
        <p:spPr>
          <a:xfrm>
            <a:off x="6323012" y="1752600"/>
            <a:ext cx="5029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Let’s go coding for:</a:t>
            </a:r>
          </a:p>
          <a:p>
            <a:endParaRPr lang="en-US" sz="4400" dirty="0">
              <a:solidFill>
                <a:srgbClr val="1482AC"/>
              </a:solidFill>
              <a:latin typeface="Helvetica LT Std" panose="020B0504020202020204" pitchFamily="34" charset="0"/>
              <a:ea typeface="Impact" charset="0"/>
              <a:cs typeface="Impact" charset="0"/>
            </a:endParaRP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4. Plan data retrieval</a:t>
            </a: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5. Build data retrieval</a:t>
            </a: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6. Assemble and clean</a:t>
            </a: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7. Analyze trends</a:t>
            </a:r>
          </a:p>
        </p:txBody>
      </p:sp>
    </p:spTree>
    <p:extLst>
      <p:ext uri="{BB962C8B-B14F-4D97-AF65-F5344CB8AC3E}">
        <p14:creationId xmlns:p14="http://schemas.microsoft.com/office/powerpoint/2010/main" val="365789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08. Acknowledge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6FACF-FDB1-4975-A833-EA26D9846AC2}"/>
              </a:ext>
            </a:extLst>
          </p:cNvPr>
          <p:cNvSpPr txBox="1"/>
          <p:nvPr/>
        </p:nvSpPr>
        <p:spPr>
          <a:xfrm>
            <a:off x="531812" y="304800"/>
            <a:ext cx="11125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000000"/>
                </a:solidFill>
                <a:effectLst/>
                <a:latin typeface="Helvetica Neue"/>
              </a:rPr>
              <a:t>Our limitations</a:t>
            </a:r>
          </a:p>
          <a:p>
            <a:pPr algn="l"/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Helvetica Neue"/>
              </a:rPr>
              <a:t>Mexico lacks official data for strong analysis and updated data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Helvetica Neue"/>
              </a:rPr>
              <a:t>INEGI APIs are not user friendly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Helvetica Neue"/>
              </a:rPr>
              <a:t>Mexico local data does not match with international definitions</a:t>
            </a:r>
            <a:endParaRPr lang="en-US" sz="3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009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09.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253433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4E1578-A4FC-4200-8C3D-BEEE3E26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C8743-774C-4F1F-BE57-9FB28CF68CAD}"/>
              </a:ext>
            </a:extLst>
          </p:cNvPr>
          <p:cNvSpPr txBox="1">
            <a:spLocks/>
          </p:cNvSpPr>
          <p:nvPr/>
        </p:nvSpPr>
        <p:spPr>
          <a:xfrm>
            <a:off x="147484" y="141496"/>
            <a:ext cx="11715135" cy="94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Helvetica LT Std" panose="020B0504020202020204" pitchFamily="34" charset="0"/>
                <a:ea typeface="+mn-ea"/>
                <a:cs typeface="+mn-cs"/>
              </a:rPr>
              <a:t>Hotel occupancy</a:t>
            </a:r>
            <a:endParaRPr lang="en-US" sz="4800" b="1" dirty="0">
              <a:latin typeface="Helvetica LT Std" panose="020B05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1A1E4-C291-41C1-8CA1-AC0E2669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07"/>
          <a:stretch/>
        </p:blipFill>
        <p:spPr>
          <a:xfrm>
            <a:off x="303212" y="1600200"/>
            <a:ext cx="5410200" cy="34766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3860E8-E7FB-4C21-ACCF-52435DC317B7}"/>
              </a:ext>
            </a:extLst>
          </p:cNvPr>
          <p:cNvCxnSpPr>
            <a:cxnSpLocks/>
          </p:cNvCxnSpPr>
          <p:nvPr/>
        </p:nvCxnSpPr>
        <p:spPr>
          <a:xfrm flipV="1">
            <a:off x="181897" y="963668"/>
            <a:ext cx="11680722" cy="3441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C971D8-1750-49F9-89BA-FB103263721E}"/>
              </a:ext>
            </a:extLst>
          </p:cNvPr>
          <p:cNvSpPr txBox="1"/>
          <p:nvPr/>
        </p:nvSpPr>
        <p:spPr>
          <a:xfrm>
            <a:off x="6127330" y="2362200"/>
            <a:ext cx="5255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in the last 3 years we analyze how the occupancy has been.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of 4% from 2018 to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of </a:t>
            </a:r>
            <a:r>
              <a:rPr lang="en-US" b="1" dirty="0">
                <a:solidFill>
                  <a:srgbClr val="C00000"/>
                </a:solidFill>
              </a:rPr>
              <a:t>96%</a:t>
            </a:r>
            <a:r>
              <a:rPr lang="en-US" dirty="0"/>
              <a:t> from 2019 to 2020</a:t>
            </a:r>
          </a:p>
        </p:txBody>
      </p:sp>
    </p:spTree>
    <p:extLst>
      <p:ext uri="{BB962C8B-B14F-4D97-AF65-F5344CB8AC3E}">
        <p14:creationId xmlns:p14="http://schemas.microsoft.com/office/powerpoint/2010/main" val="277870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C8743-774C-4F1F-BE57-9FB28CF68CAD}"/>
              </a:ext>
            </a:extLst>
          </p:cNvPr>
          <p:cNvSpPr txBox="1">
            <a:spLocks/>
          </p:cNvSpPr>
          <p:nvPr/>
        </p:nvSpPr>
        <p:spPr>
          <a:xfrm>
            <a:off x="147484" y="141496"/>
            <a:ext cx="11715135" cy="94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Helvetica LT Std" panose="020B0504020202020204" pitchFamily="34" charset="0"/>
                <a:ea typeface="+mn-ea"/>
                <a:cs typeface="+mn-cs"/>
              </a:rPr>
              <a:t>Unemployment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3860E8-E7FB-4C21-ACCF-52435DC317B7}"/>
              </a:ext>
            </a:extLst>
          </p:cNvPr>
          <p:cNvCxnSpPr>
            <a:cxnSpLocks/>
          </p:cNvCxnSpPr>
          <p:nvPr/>
        </p:nvCxnSpPr>
        <p:spPr>
          <a:xfrm flipV="1">
            <a:off x="181897" y="963668"/>
            <a:ext cx="11680722" cy="3441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C971D8-1750-49F9-89BA-FB103263721E}"/>
              </a:ext>
            </a:extLst>
          </p:cNvPr>
          <p:cNvSpPr txBox="1"/>
          <p:nvPr/>
        </p:nvSpPr>
        <p:spPr>
          <a:xfrm>
            <a:off x="455612" y="1371600"/>
            <a:ext cx="10442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bar plot we present how unemployment affects each city in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cities with higher unemployment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Puerto Escondido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Oaxaca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Cancun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Cozumel</a:t>
            </a: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D3D8470E-9DF4-40B4-B81C-2B03D49D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44" y="3806889"/>
            <a:ext cx="11715135" cy="29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C8743-774C-4F1F-BE57-9FB28CF68CAD}"/>
              </a:ext>
            </a:extLst>
          </p:cNvPr>
          <p:cNvSpPr txBox="1">
            <a:spLocks/>
          </p:cNvSpPr>
          <p:nvPr/>
        </p:nvSpPr>
        <p:spPr>
          <a:xfrm>
            <a:off x="147484" y="141496"/>
            <a:ext cx="11715135" cy="94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Helvetica LT Std" panose="020B0504020202020204" pitchFamily="34" charset="0"/>
                <a:ea typeface="+mn-ea"/>
                <a:cs typeface="+mn-cs"/>
              </a:rPr>
              <a:t>Airport arrivals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3860E8-E7FB-4C21-ACCF-52435DC317B7}"/>
              </a:ext>
            </a:extLst>
          </p:cNvPr>
          <p:cNvCxnSpPr>
            <a:cxnSpLocks/>
          </p:cNvCxnSpPr>
          <p:nvPr/>
        </p:nvCxnSpPr>
        <p:spPr>
          <a:xfrm flipV="1">
            <a:off x="181897" y="963668"/>
            <a:ext cx="11680722" cy="3441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C971D8-1750-49F9-89BA-FB103263721E}"/>
              </a:ext>
            </a:extLst>
          </p:cNvPr>
          <p:cNvSpPr txBox="1"/>
          <p:nvPr/>
        </p:nvSpPr>
        <p:spPr>
          <a:xfrm>
            <a:off x="512371" y="1989053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international flights we analyzed the decrease in 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of </a:t>
            </a:r>
            <a:r>
              <a:rPr lang="en-US" b="1" dirty="0">
                <a:solidFill>
                  <a:srgbClr val="C00000"/>
                </a:solidFill>
              </a:rPr>
              <a:t>98%</a:t>
            </a:r>
            <a:r>
              <a:rPr lang="en-US" dirty="0"/>
              <a:t> from 2019 to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61773-83EA-4991-ACC0-9A2C99C34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7"/>
          <a:stretch/>
        </p:blipFill>
        <p:spPr>
          <a:xfrm>
            <a:off x="5027612" y="1371600"/>
            <a:ext cx="6630001" cy="40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8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625F3-9C7C-41A5-BD56-AAD4A84C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590661"/>
            <a:ext cx="10208203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spc="-100"/>
              <a:t>MEXICO HAS BEEN DRAMATICALLY IMPACTED ON ITS TOURISM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9259-95FC-459F-90B6-DFCC52996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727" y="5666792"/>
            <a:ext cx="10178045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Small and medium size cities has a lower impact vs beach destinations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D82A2F2-7CC4-4AC3-BFF7-FD948E56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10958"/>
            <a:ext cx="9773381" cy="39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7393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9119C7-D399-4146-B710-22C1B309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1683144"/>
            <a:ext cx="2888918" cy="3491712"/>
          </a:xfrm>
        </p:spPr>
        <p:txBody>
          <a:bodyPr vert="horz" lIns="91416" tIns="45708" rIns="91416" bIns="45708" rtlCol="0">
            <a:normAutofit/>
          </a:bodyPr>
          <a:lstStyle/>
          <a:p>
            <a:r>
              <a:rPr lang="en-US" sz="4400" dirty="0">
                <a:latin typeface="Helvetica LT Std" panose="020B0504020202020204" pitchFamily="34" charset="0"/>
              </a:rPr>
              <a:t>Hypothesis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726F7C-8147-4CD5-BEB7-63AA02BE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470" y="1683143"/>
            <a:ext cx="6625651" cy="3491713"/>
          </a:xfrm>
        </p:spPr>
        <p:txBody>
          <a:bodyPr vert="horz" lIns="91416" tIns="45708" rIns="91416" bIns="45708" rtlCol="0">
            <a:normAutofit/>
          </a:bodyPr>
          <a:lstStyle/>
          <a:p>
            <a:r>
              <a:rPr lang="en-US" sz="2800" dirty="0">
                <a:latin typeface="Helvetica LT Std" panose="020B0504020202020204" pitchFamily="34" charset="0"/>
              </a:rPr>
              <a:t>With less arrivals of tourist during holy week of 2020 we estimate that at least there has been an impact of 50% on hotel occupation, that will translate to unemployment rate due to less demand 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87602" y="1056875"/>
            <a:ext cx="100122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494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B4CC0-585B-496D-A3BC-D07483B7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3" y="838200"/>
            <a:ext cx="11950117" cy="48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6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010BB32-FA80-48F1-AE79-45843A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76200"/>
            <a:ext cx="12096997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D8A10D-6C7E-4C3E-8BF2-D9DF20F0FFD4}"/>
              </a:ext>
            </a:extLst>
          </p:cNvPr>
          <p:cNvSpPr/>
          <p:nvPr/>
        </p:nvSpPr>
        <p:spPr>
          <a:xfrm>
            <a:off x="-1588" y="5105400"/>
            <a:ext cx="12190413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noFill/>
              </a:rPr>
              <a:t>Slide 5</a:t>
            </a:r>
          </a:p>
        </p:txBody>
      </p:sp>
      <p:sp>
        <p:nvSpPr>
          <p:cNvPr id="2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612" y="0"/>
            <a:ext cx="853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The final story</a:t>
            </a:r>
            <a:endParaRPr lang="en-US" sz="3200" dirty="0">
              <a:solidFill>
                <a:srgbClr val="A3A3A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71854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5116" y="689009"/>
            <a:ext cx="26169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Conclusions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Top 5 cities impacted are: Puerto Escondido, Oaxaca, Cancún, Cozumel, Isla Mujeres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The occupation rate drops 96% vs last year.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The international arrivals drop to 98% on the holly week period.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estimate that 4.3M of direct employments were affected during holy week, partially or even totally.</a:t>
            </a:r>
          </a:p>
        </p:txBody>
      </p:sp>
      <p:sp>
        <p:nvSpPr>
          <p:cNvPr id="29" name="Rounded 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3512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Rounded 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00199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29276" y="689009"/>
            <a:ext cx="2616919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Approach</a:t>
            </a:r>
            <a:endParaRPr lang="en-US" sz="2800" b="1" dirty="0">
              <a:solidFill>
                <a:srgbClr val="535353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use tourism as our main source of analysis since it represents the 9% of economy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use hotel room occupation as an indirect method to calculate unemployment metrics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use top cities in the country as a representative sample of 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60958" y="689009"/>
            <a:ext cx="2757185" cy="3619452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Learnings</a:t>
            </a:r>
            <a:endParaRPr lang="en-US" sz="2800" b="1" dirty="0">
              <a:solidFill>
                <a:srgbClr val="535353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lnSpc>
                <a:spcPct val="95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Data quality and data extraction is the top challenge</a:t>
            </a:r>
          </a:p>
          <a:p>
            <a:pPr marL="228600" indent="-228600">
              <a:lnSpc>
                <a:spcPct val="95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Availability of data sources and correct data formats is a most</a:t>
            </a:r>
          </a:p>
          <a:p>
            <a:pPr marL="228600" indent="-228600">
              <a:lnSpc>
                <a:spcPct val="95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Data cleansing is a first step process. If data cleansing is not done correctly, we are going to run into many errors</a:t>
            </a:r>
          </a:p>
        </p:txBody>
      </p:sp>
      <p:sp>
        <p:nvSpPr>
          <p:cNvPr id="9" name="Rounded 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8541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168" y="735318"/>
            <a:ext cx="27184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Challenges</a:t>
            </a:r>
          </a:p>
          <a:p>
            <a:pPr marL="228600" indent="-228600"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Mexico lacks official data for strong analysis and updated data</a:t>
            </a:r>
          </a:p>
          <a:p>
            <a:pPr marL="228600" indent="-228600"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INEGI APIs are not user friendly</a:t>
            </a:r>
          </a:p>
          <a:p>
            <a:pPr marL="228600" indent="-228600"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Mexico local data does not match with international definitions</a:t>
            </a:r>
          </a:p>
        </p:txBody>
      </p:sp>
    </p:spTree>
    <p:extLst>
      <p:ext uri="{BB962C8B-B14F-4D97-AF65-F5344CB8AC3E}">
        <p14:creationId xmlns:p14="http://schemas.microsoft.com/office/powerpoint/2010/main" val="419630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5C8D19-4F71-45FD-B039-F6C16C8E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5897-614E-417F-8BDC-1C351978F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31EAE-4198-410D-8621-A22AFCA0C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 are welcome – Plaese do not be so rude with us!!!</a:t>
            </a:r>
          </a:p>
        </p:txBody>
      </p:sp>
    </p:spTree>
    <p:extLst>
      <p:ext uri="{BB962C8B-B14F-4D97-AF65-F5344CB8AC3E}">
        <p14:creationId xmlns:p14="http://schemas.microsoft.com/office/powerpoint/2010/main" val="160739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1AEC0-5FFB-4260-B9A1-7D71AEFF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264801"/>
            <a:ext cx="9448800" cy="6328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B65ECE-D2D7-46F2-BA5D-1922E986B47D}"/>
              </a:ext>
            </a:extLst>
          </p:cNvPr>
          <p:cNvSpPr/>
          <p:nvPr/>
        </p:nvSpPr>
        <p:spPr>
          <a:xfrm>
            <a:off x="10296" y="1398"/>
            <a:ext cx="1740716" cy="68566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7C239D-61E5-43E2-BCB3-7EE9A5DB648A}"/>
              </a:ext>
            </a:extLst>
          </p:cNvPr>
          <p:cNvSpPr/>
          <p:nvPr/>
        </p:nvSpPr>
        <p:spPr>
          <a:xfrm>
            <a:off x="2284412" y="3124200"/>
            <a:ext cx="1600200" cy="16002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00BBB-CF0B-44C9-BE07-D648017B7F45}"/>
              </a:ext>
            </a:extLst>
          </p:cNvPr>
          <p:cNvSpPr txBox="1"/>
          <p:nvPr/>
        </p:nvSpPr>
        <p:spPr>
          <a:xfrm>
            <a:off x="44527" y="533400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&gt; 9%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D8AB8-86DD-46A4-9D18-52215575CAC6}"/>
              </a:ext>
            </a:extLst>
          </p:cNvPr>
          <p:cNvSpPr txBox="1"/>
          <p:nvPr/>
        </p:nvSpPr>
        <p:spPr>
          <a:xfrm>
            <a:off x="44527" y="1447800"/>
            <a:ext cx="17167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Of the Mexican GDP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OCDE countries are 4.7% average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ctr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Tax Collection is close to 14% of GDP</a:t>
            </a:r>
          </a:p>
        </p:txBody>
      </p:sp>
    </p:spTree>
    <p:extLst>
      <p:ext uri="{BB962C8B-B14F-4D97-AF65-F5344CB8AC3E}">
        <p14:creationId xmlns:p14="http://schemas.microsoft.com/office/powerpoint/2010/main" val="24548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7EB1CAB-33EB-4A88-A83D-E7C666DBEAA1}"/>
              </a:ext>
            </a:extLst>
          </p:cNvPr>
          <p:cNvSpPr/>
          <p:nvPr/>
        </p:nvSpPr>
        <p:spPr>
          <a:xfrm rot="18888337">
            <a:off x="1661019" y="701599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How we run the project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BA2697-9D67-4137-8553-0470BBDACE22}"/>
              </a:ext>
            </a:extLst>
          </p:cNvPr>
          <p:cNvSpPr/>
          <p:nvPr/>
        </p:nvSpPr>
        <p:spPr>
          <a:xfrm rot="18888337">
            <a:off x="506961" y="2047487"/>
            <a:ext cx="1356810" cy="1356810"/>
          </a:xfrm>
          <a:prstGeom prst="roundRect">
            <a:avLst/>
          </a:prstGeom>
          <a:solidFill>
            <a:srgbClr val="FBF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1045B-A1A0-4C58-925D-C0FE31D23F65}"/>
              </a:ext>
            </a:extLst>
          </p:cNvPr>
          <p:cNvSpPr txBox="1"/>
          <p:nvPr/>
        </p:nvSpPr>
        <p:spPr>
          <a:xfrm>
            <a:off x="480713" y="2460613"/>
            <a:ext cx="134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Decompose the ask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D4998B-0870-47F9-B7B6-4A19F89C374C}"/>
              </a:ext>
            </a:extLst>
          </p:cNvPr>
          <p:cNvSpPr/>
          <p:nvPr/>
        </p:nvSpPr>
        <p:spPr>
          <a:xfrm rot="18888337">
            <a:off x="374295" y="1914822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8E6DEE-08EC-4C90-9585-9C3D5D5ED703}"/>
              </a:ext>
            </a:extLst>
          </p:cNvPr>
          <p:cNvSpPr/>
          <p:nvPr/>
        </p:nvSpPr>
        <p:spPr>
          <a:xfrm rot="18888337">
            <a:off x="868068" y="3311193"/>
            <a:ext cx="574979" cy="574979"/>
          </a:xfrm>
          <a:prstGeom prst="roundRect">
            <a:avLst/>
          </a:prstGeom>
          <a:solidFill>
            <a:srgbClr val="FBFBBA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65482-77D6-495D-91D3-FC76652FCF5D}"/>
              </a:ext>
            </a:extLst>
          </p:cNvPr>
          <p:cNvSpPr txBox="1"/>
          <p:nvPr/>
        </p:nvSpPr>
        <p:spPr>
          <a:xfrm>
            <a:off x="871430" y="341562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02B733-9088-418A-83B4-B2EFD1DCC973}"/>
              </a:ext>
            </a:extLst>
          </p:cNvPr>
          <p:cNvSpPr/>
          <p:nvPr/>
        </p:nvSpPr>
        <p:spPr>
          <a:xfrm rot="18888337">
            <a:off x="1797932" y="808917"/>
            <a:ext cx="1356810" cy="135681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5247C-C388-45B5-ACAE-AB37AD8BC233}"/>
              </a:ext>
            </a:extLst>
          </p:cNvPr>
          <p:cNvSpPr txBox="1"/>
          <p:nvPr/>
        </p:nvSpPr>
        <p:spPr>
          <a:xfrm>
            <a:off x="1771684" y="1222043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Identify data sources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755475-35F9-4104-976B-B949CD26615E}"/>
              </a:ext>
            </a:extLst>
          </p:cNvPr>
          <p:cNvSpPr/>
          <p:nvPr/>
        </p:nvSpPr>
        <p:spPr>
          <a:xfrm rot="18888337">
            <a:off x="2159039" y="2072623"/>
            <a:ext cx="574979" cy="57497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DE23CF-B912-4A3A-9428-9BA0CC0DE076}"/>
              </a:ext>
            </a:extLst>
          </p:cNvPr>
          <p:cNvSpPr txBox="1"/>
          <p:nvPr/>
        </p:nvSpPr>
        <p:spPr>
          <a:xfrm>
            <a:off x="2162401" y="217705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1C6DBD9-E3B5-4142-9CAE-95B8ADAF8432}"/>
              </a:ext>
            </a:extLst>
          </p:cNvPr>
          <p:cNvSpPr/>
          <p:nvPr/>
        </p:nvSpPr>
        <p:spPr>
          <a:xfrm rot="18888337">
            <a:off x="2893922" y="1926282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635A772-2888-4698-BA65-3CA59415DE48}"/>
              </a:ext>
            </a:extLst>
          </p:cNvPr>
          <p:cNvSpPr/>
          <p:nvPr/>
        </p:nvSpPr>
        <p:spPr>
          <a:xfrm rot="18888337">
            <a:off x="3030835" y="2033600"/>
            <a:ext cx="1356810" cy="13568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002D86-9E40-43CF-86DF-C24D909FF171}"/>
              </a:ext>
            </a:extLst>
          </p:cNvPr>
          <p:cNvSpPr txBox="1"/>
          <p:nvPr/>
        </p:nvSpPr>
        <p:spPr>
          <a:xfrm>
            <a:off x="2826248" y="2446726"/>
            <a:ext cx="171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Define strategic metrics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162C3A-2BF2-4373-914A-FA412F8A3853}"/>
              </a:ext>
            </a:extLst>
          </p:cNvPr>
          <p:cNvSpPr/>
          <p:nvPr/>
        </p:nvSpPr>
        <p:spPr>
          <a:xfrm rot="18888337">
            <a:off x="3391942" y="3297306"/>
            <a:ext cx="574979" cy="57497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19A2F1-C940-4217-8176-E215231240BC}"/>
              </a:ext>
            </a:extLst>
          </p:cNvPr>
          <p:cNvSpPr txBox="1"/>
          <p:nvPr/>
        </p:nvSpPr>
        <p:spPr>
          <a:xfrm>
            <a:off x="3395304" y="3401738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03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A0898C2-F22A-4D0B-A685-9E08E4E8EDAA}"/>
              </a:ext>
            </a:extLst>
          </p:cNvPr>
          <p:cNvSpPr/>
          <p:nvPr/>
        </p:nvSpPr>
        <p:spPr>
          <a:xfrm rot="18888337">
            <a:off x="4113110" y="601939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2AF60CA-C365-4650-8E6C-BAEA71FAEF64}"/>
              </a:ext>
            </a:extLst>
          </p:cNvPr>
          <p:cNvSpPr/>
          <p:nvPr/>
        </p:nvSpPr>
        <p:spPr>
          <a:xfrm rot="18888337">
            <a:off x="4250023" y="709257"/>
            <a:ext cx="1356810" cy="13568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0C053B-56A3-4566-9F76-69CEEDB54D86}"/>
              </a:ext>
            </a:extLst>
          </p:cNvPr>
          <p:cNvSpPr txBox="1"/>
          <p:nvPr/>
        </p:nvSpPr>
        <p:spPr>
          <a:xfrm>
            <a:off x="4223775" y="1122383"/>
            <a:ext cx="140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LT Std" panose="020B0504020202020204" pitchFamily="34" charset="0"/>
              </a:rPr>
              <a:t>Build Data Retrieval Plan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A07C913-8454-4D9A-915E-B0A04EEF7F20}"/>
              </a:ext>
            </a:extLst>
          </p:cNvPr>
          <p:cNvSpPr/>
          <p:nvPr/>
        </p:nvSpPr>
        <p:spPr>
          <a:xfrm rot="18888337">
            <a:off x="4611130" y="1972963"/>
            <a:ext cx="574979" cy="574979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848BA8-0C1A-4779-B49D-1FD68C48D71A}"/>
              </a:ext>
            </a:extLst>
          </p:cNvPr>
          <p:cNvSpPr txBox="1"/>
          <p:nvPr/>
        </p:nvSpPr>
        <p:spPr>
          <a:xfrm>
            <a:off x="4614492" y="207739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04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128CC55-80F7-4F92-9684-3E56E31D3F37}"/>
              </a:ext>
            </a:extLst>
          </p:cNvPr>
          <p:cNvSpPr/>
          <p:nvPr/>
        </p:nvSpPr>
        <p:spPr>
          <a:xfrm rot="18888337">
            <a:off x="5309055" y="1926280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C9662C8-8323-4C7F-91BF-6CC6AB8AA57B}"/>
              </a:ext>
            </a:extLst>
          </p:cNvPr>
          <p:cNvSpPr/>
          <p:nvPr/>
        </p:nvSpPr>
        <p:spPr>
          <a:xfrm rot="18888337">
            <a:off x="5445968" y="2033598"/>
            <a:ext cx="1356810" cy="1356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D36760-A805-44EE-BBE3-6EEACE0B7A17}"/>
              </a:ext>
            </a:extLst>
          </p:cNvPr>
          <p:cNvSpPr txBox="1"/>
          <p:nvPr/>
        </p:nvSpPr>
        <p:spPr>
          <a:xfrm>
            <a:off x="5419720" y="2446724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Retrieve the data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33618AB-C954-4DD2-8671-1177DEBC0F04}"/>
              </a:ext>
            </a:extLst>
          </p:cNvPr>
          <p:cNvSpPr/>
          <p:nvPr/>
        </p:nvSpPr>
        <p:spPr>
          <a:xfrm rot="18888337">
            <a:off x="5807075" y="3297304"/>
            <a:ext cx="574979" cy="57497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BA0ECF-3B05-4728-B910-68A55BE186EF}"/>
              </a:ext>
            </a:extLst>
          </p:cNvPr>
          <p:cNvSpPr txBox="1"/>
          <p:nvPr/>
        </p:nvSpPr>
        <p:spPr>
          <a:xfrm>
            <a:off x="5810437" y="3401736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05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28E36104-2431-4E91-887C-810501660951}"/>
              </a:ext>
            </a:extLst>
          </p:cNvPr>
          <p:cNvSpPr/>
          <p:nvPr/>
        </p:nvSpPr>
        <p:spPr>
          <a:xfrm rot="18888337">
            <a:off x="6554947" y="599399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CACE795-4730-4069-B729-D3F5F9CB80BA}"/>
              </a:ext>
            </a:extLst>
          </p:cNvPr>
          <p:cNvSpPr/>
          <p:nvPr/>
        </p:nvSpPr>
        <p:spPr>
          <a:xfrm rot="18888337">
            <a:off x="6691860" y="706717"/>
            <a:ext cx="1356810" cy="1356810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2744B5-7C7D-4FAD-9808-100BD85660F8}"/>
              </a:ext>
            </a:extLst>
          </p:cNvPr>
          <p:cNvSpPr txBox="1"/>
          <p:nvPr/>
        </p:nvSpPr>
        <p:spPr>
          <a:xfrm>
            <a:off x="6665612" y="1119843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Assemble and clean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A5BEF13-BFF4-43C9-929B-B95914805596}"/>
              </a:ext>
            </a:extLst>
          </p:cNvPr>
          <p:cNvSpPr/>
          <p:nvPr/>
        </p:nvSpPr>
        <p:spPr>
          <a:xfrm rot="18888337">
            <a:off x="7052967" y="1970423"/>
            <a:ext cx="574979" cy="574979"/>
          </a:xfrm>
          <a:prstGeom prst="roundRect">
            <a:avLst/>
          </a:prstGeom>
          <a:solidFill>
            <a:srgbClr val="CC99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E89A6F7-452A-4952-9591-05BA02244F06}"/>
              </a:ext>
            </a:extLst>
          </p:cNvPr>
          <p:cNvSpPr txBox="1"/>
          <p:nvPr/>
        </p:nvSpPr>
        <p:spPr>
          <a:xfrm>
            <a:off x="7056329" y="207485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06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3576BB6-0A0C-4366-B576-0B150F063857}"/>
              </a:ext>
            </a:extLst>
          </p:cNvPr>
          <p:cNvSpPr/>
          <p:nvPr/>
        </p:nvSpPr>
        <p:spPr>
          <a:xfrm rot="18888337">
            <a:off x="7753747" y="1917733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9CA88A2-D6EC-49E2-8F64-30CF2FD85125}"/>
              </a:ext>
            </a:extLst>
          </p:cNvPr>
          <p:cNvSpPr/>
          <p:nvPr/>
        </p:nvSpPr>
        <p:spPr>
          <a:xfrm rot="18888337">
            <a:off x="7890660" y="2025051"/>
            <a:ext cx="1356810" cy="13568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349F7A-E419-4A8B-80E3-910036483FF9}"/>
              </a:ext>
            </a:extLst>
          </p:cNvPr>
          <p:cNvSpPr txBox="1"/>
          <p:nvPr/>
        </p:nvSpPr>
        <p:spPr>
          <a:xfrm>
            <a:off x="7864412" y="2438177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Analyze trends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9A0176F-FBFF-4661-BE14-969F57F90CDB}"/>
              </a:ext>
            </a:extLst>
          </p:cNvPr>
          <p:cNvSpPr/>
          <p:nvPr/>
        </p:nvSpPr>
        <p:spPr>
          <a:xfrm rot="18888337">
            <a:off x="8251767" y="3288757"/>
            <a:ext cx="574979" cy="574979"/>
          </a:xfrm>
          <a:prstGeom prst="round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B370955-13D6-440D-BA52-8CE95E6F3F4E}"/>
              </a:ext>
            </a:extLst>
          </p:cNvPr>
          <p:cNvSpPr txBox="1"/>
          <p:nvPr/>
        </p:nvSpPr>
        <p:spPr>
          <a:xfrm>
            <a:off x="8255129" y="3393189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07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C217816-2124-4811-8296-98A051BA540B}"/>
              </a:ext>
            </a:extLst>
          </p:cNvPr>
          <p:cNvSpPr/>
          <p:nvPr/>
        </p:nvSpPr>
        <p:spPr>
          <a:xfrm rot="18888337">
            <a:off x="8944963" y="599398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85E69F3-6CC7-469A-BE01-3A7A129B4271}"/>
              </a:ext>
            </a:extLst>
          </p:cNvPr>
          <p:cNvSpPr/>
          <p:nvPr/>
        </p:nvSpPr>
        <p:spPr>
          <a:xfrm rot="18888337">
            <a:off x="9081876" y="706716"/>
            <a:ext cx="1356810" cy="1356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FE47950-B6E7-4317-82AB-DDE6FC8400D9}"/>
              </a:ext>
            </a:extLst>
          </p:cNvPr>
          <p:cNvSpPr txBox="1"/>
          <p:nvPr/>
        </p:nvSpPr>
        <p:spPr>
          <a:xfrm>
            <a:off x="9055628" y="1119842"/>
            <a:ext cx="140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LT Std" panose="020B0504020202020204" pitchFamily="34" charset="0"/>
              </a:rPr>
              <a:t>Acknowledge limitations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167A84B-793C-456E-9E13-0B0DF1ED8A0D}"/>
              </a:ext>
            </a:extLst>
          </p:cNvPr>
          <p:cNvSpPr/>
          <p:nvPr/>
        </p:nvSpPr>
        <p:spPr>
          <a:xfrm rot="18888337">
            <a:off x="9442983" y="1970422"/>
            <a:ext cx="574979" cy="574979"/>
          </a:xfrm>
          <a:prstGeom prst="round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F5D1C9-5BAB-4D51-B1AE-723930920661}"/>
              </a:ext>
            </a:extLst>
          </p:cNvPr>
          <p:cNvSpPr txBox="1"/>
          <p:nvPr/>
        </p:nvSpPr>
        <p:spPr>
          <a:xfrm>
            <a:off x="9446345" y="2074854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08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F40AE23-742A-45E8-82EA-47B07A708789}"/>
              </a:ext>
            </a:extLst>
          </p:cNvPr>
          <p:cNvSpPr/>
          <p:nvPr/>
        </p:nvSpPr>
        <p:spPr>
          <a:xfrm rot="18888337">
            <a:off x="10166229" y="1873970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AD29082-1708-4141-894A-9449B1A4DCA1}"/>
              </a:ext>
            </a:extLst>
          </p:cNvPr>
          <p:cNvSpPr/>
          <p:nvPr/>
        </p:nvSpPr>
        <p:spPr>
          <a:xfrm rot="18888337">
            <a:off x="10303142" y="1981288"/>
            <a:ext cx="1356810" cy="1356810"/>
          </a:xfrm>
          <a:prstGeom prst="round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C096A36-149E-4819-AB8D-8F08230206D5}"/>
              </a:ext>
            </a:extLst>
          </p:cNvPr>
          <p:cNvSpPr txBox="1"/>
          <p:nvPr/>
        </p:nvSpPr>
        <p:spPr>
          <a:xfrm>
            <a:off x="10303120" y="2241654"/>
            <a:ext cx="1409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LT Std" panose="020B0504020202020204" pitchFamily="34" charset="0"/>
              </a:rPr>
              <a:t>Make the call or tell the story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8F52DE87-D63E-4C40-AE7E-DFF444E02F91}"/>
              </a:ext>
            </a:extLst>
          </p:cNvPr>
          <p:cNvSpPr/>
          <p:nvPr/>
        </p:nvSpPr>
        <p:spPr>
          <a:xfrm rot="18888337">
            <a:off x="10664249" y="3244994"/>
            <a:ext cx="574979" cy="574979"/>
          </a:xfrm>
          <a:prstGeom prst="roundRect">
            <a:avLst/>
          </a:prstGeom>
          <a:solidFill>
            <a:srgbClr val="CCC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BE1277-FC28-4819-B6E9-075FD553C1C5}"/>
              </a:ext>
            </a:extLst>
          </p:cNvPr>
          <p:cNvSpPr txBox="1"/>
          <p:nvPr/>
        </p:nvSpPr>
        <p:spPr>
          <a:xfrm>
            <a:off x="10667611" y="3349426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4025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01. Decompose the ask</a:t>
            </a:r>
          </a:p>
        </p:txBody>
      </p:sp>
    </p:spTree>
    <p:extLst>
      <p:ext uri="{BB962C8B-B14F-4D97-AF65-F5344CB8AC3E}">
        <p14:creationId xmlns:p14="http://schemas.microsoft.com/office/powerpoint/2010/main" val="106674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andy beach next to the ocean&#10;&#10;Description automatically generated">
            <a:extLst>
              <a:ext uri="{FF2B5EF4-FFF2-40B4-BE49-F238E27FC236}">
                <a16:creationId xmlns:a16="http://schemas.microsoft.com/office/drawing/2014/main" id="{2EC54B50-252E-4853-A0BA-CB54D31504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9" b="139"/>
          <a:stretch>
            <a:fillRect/>
          </a:stretch>
        </p:blipFill>
        <p:spPr/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OURISM IN MEXICO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50812" y="2107891"/>
            <a:ext cx="7486882" cy="923330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LT Std" panose="020B0504020202020204" pitchFamily="34" charset="0"/>
              </a:rPr>
              <a:t>THE ASK: How the employment in tourism in Mexico, during holy week 2020, was impacted by unpredicted events (COVID-19). From perception to real facts supported by data.</a:t>
            </a:r>
          </a:p>
        </p:txBody>
      </p:sp>
      <p:sp>
        <p:nvSpPr>
          <p:cNvPr id="6" name="Rectangle 5"/>
          <p:cNvSpPr/>
          <p:nvPr/>
        </p:nvSpPr>
        <p:spPr>
          <a:xfrm>
            <a:off x="-4839" y="3269630"/>
            <a:ext cx="4068556" cy="3607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60134" y="3269630"/>
            <a:ext cx="4068556" cy="3607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116057" y="3269630"/>
            <a:ext cx="4068556" cy="3607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F09A6-FBF6-4921-927D-3FC49D87FA19}"/>
              </a:ext>
            </a:extLst>
          </p:cNvPr>
          <p:cNvSpPr txBox="1"/>
          <p:nvPr/>
        </p:nvSpPr>
        <p:spPr>
          <a:xfrm>
            <a:off x="4497113" y="3960728"/>
            <a:ext cx="3140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4.5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726C5-F03C-4543-8D71-2E6F25CDE1B0}"/>
              </a:ext>
            </a:extLst>
          </p:cNvPr>
          <p:cNvSpPr txBox="1"/>
          <p:nvPr/>
        </p:nvSpPr>
        <p:spPr>
          <a:xfrm>
            <a:off x="4189412" y="500362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Annual Employment on the Tourism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BCD6-8C4C-46E8-81B2-CE8DAD4B8724}"/>
              </a:ext>
            </a:extLst>
          </p:cNvPr>
          <p:cNvSpPr txBox="1"/>
          <p:nvPr/>
        </p:nvSpPr>
        <p:spPr>
          <a:xfrm>
            <a:off x="458513" y="3922978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9%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CF5A0-F7E5-4DBB-9A2F-CDEA79B47303}"/>
              </a:ext>
            </a:extLst>
          </p:cNvPr>
          <p:cNvSpPr txBox="1"/>
          <p:nvPr/>
        </p:nvSpPr>
        <p:spPr>
          <a:xfrm>
            <a:off x="150812" y="4965876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Of the Mexican economy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A1FC5-8851-4B79-825F-CAD3F62E2B00}"/>
              </a:ext>
            </a:extLst>
          </p:cNvPr>
          <p:cNvSpPr txBox="1"/>
          <p:nvPr/>
        </p:nvSpPr>
        <p:spPr>
          <a:xfrm>
            <a:off x="8869787" y="3960728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8.9%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3ABEF-89B0-47A5-84F9-23014A25CE86}"/>
              </a:ext>
            </a:extLst>
          </p:cNvPr>
          <p:cNvSpPr txBox="1"/>
          <p:nvPr/>
        </p:nvSpPr>
        <p:spPr>
          <a:xfrm>
            <a:off x="8380412" y="5003626"/>
            <a:ext cx="3671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Of the direct employments of the country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6C281-FCA8-4E13-BD14-147E6BD7D131}"/>
              </a:ext>
            </a:extLst>
          </p:cNvPr>
          <p:cNvSpPr txBox="1"/>
          <p:nvPr/>
        </p:nvSpPr>
        <p:spPr>
          <a:xfrm>
            <a:off x="1274789" y="6149708"/>
            <a:ext cx="967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Define an index for calculation of unemployment based on occupancy rates</a:t>
            </a:r>
          </a:p>
        </p:txBody>
      </p:sp>
    </p:spTree>
    <p:extLst>
      <p:ext uri="{BB962C8B-B14F-4D97-AF65-F5344CB8AC3E}">
        <p14:creationId xmlns:p14="http://schemas.microsoft.com/office/powerpoint/2010/main" val="122599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30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02. Identify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6220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FEFD2CC5-D093-4B05-A8DC-A9040D34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2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noFill/>
              </a:rPr>
              <a:t>Title slide.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373" y="196808"/>
            <a:ext cx="55252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LT Std" panose="020B0504020202020204" pitchFamily="34" charset="0"/>
                <a:ea typeface="Impact" charset="0"/>
                <a:cs typeface="Angsana New" panose="020B0502040204020203" pitchFamily="18" charset="-34"/>
              </a:rPr>
              <a:t>How we get tourism locations for latitude and longitude and city official city name</a:t>
            </a:r>
          </a:p>
          <a:p>
            <a:endParaRPr lang="en-US" sz="2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openweathermap.org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12" y="1783081"/>
            <a:ext cx="1981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AE0D0-2A06-48D5-A2F7-C7E279BC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6532"/>
            <a:ext cx="6092824" cy="342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3BE97-50D2-45DC-B6CD-8FFFEC12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0731"/>
            <a:ext cx="6091237" cy="3320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6B0F7E-69D5-41F9-9C5F-C07D423882B0}"/>
              </a:ext>
            </a:extLst>
          </p:cNvPr>
          <p:cNvSpPr txBox="1"/>
          <p:nvPr/>
        </p:nvSpPr>
        <p:spPr>
          <a:xfrm>
            <a:off x="6382814" y="3807793"/>
            <a:ext cx="55252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LT Std" panose="020B0504020202020204" pitchFamily="34" charset="0"/>
                <a:ea typeface="Impact" charset="0"/>
                <a:cs typeface="Angsana New" panose="020B0502040204020203" pitchFamily="18" charset="-34"/>
              </a:rPr>
              <a:t>How we extract: (1) City hotel locations by city, (2) Map places, and (3) Plot heat maps</a:t>
            </a:r>
          </a:p>
          <a:p>
            <a:endParaRPr lang="en-US" sz="2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cloud.google.com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7A48E-168C-4483-9434-6F29739D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7853" y="5394066"/>
            <a:ext cx="1981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5363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728BF5-54D2-4400-8159-2F4BEDB86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367D49-3B32-44B6-A5D3-B0F7089A174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FF6A1C-E1A5-4D5F-9CBD-C75F6B665C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688</Words>
  <Application>Microsoft Office PowerPoint</Application>
  <PresentationFormat>Custom</PresentationFormat>
  <Paragraphs>118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Abadi Extra Light</vt:lpstr>
      <vt:lpstr>Arial</vt:lpstr>
      <vt:lpstr>Calibri</vt:lpstr>
      <vt:lpstr>Corbel</vt:lpstr>
      <vt:lpstr>Helvetica LT Std</vt:lpstr>
      <vt:lpstr>Helvetica Neue</vt:lpstr>
      <vt:lpstr>Impact</vt:lpstr>
      <vt:lpstr>Times</vt:lpstr>
      <vt:lpstr>Wingdings 2</vt:lpstr>
      <vt:lpstr>Frame</vt:lpstr>
      <vt:lpstr>Project 1: “Employment impact of COVID-19 in hotel occupancy, during the holy week in Mexico” </vt:lpstr>
      <vt:lpstr>Hypothesis</vt:lpstr>
      <vt:lpstr>PowerPoint Presentation</vt:lpstr>
      <vt:lpstr>PowerPoint Presentation</vt:lpstr>
      <vt:lpstr>PowerPoint Presentation</vt:lpstr>
      <vt:lpstr>TOURISM IN MEXICO</vt:lpstr>
      <vt:lpstr>PowerPoint Presentation</vt:lpstr>
      <vt:lpstr>PowerPoint Presentation</vt:lpstr>
      <vt:lpstr>Title slide.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MEXICO HAS BEEN DRAMATICALLY IMPACTED ON ITS TOURISM INDUSTRY</vt:lpstr>
      <vt:lpstr>PowerPoint Presentation</vt:lpstr>
      <vt:lpstr>PowerPoint Presentation</vt:lpstr>
      <vt:lpstr>Slide 5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“Employment impact of COVID-19 in hotel occupancy, during the holy week in Mexico” </dc:title>
  <dc:creator>Raul Flores Palacios</dc:creator>
  <cp:lastModifiedBy>Raul Flores Palacios</cp:lastModifiedBy>
  <cp:revision>4</cp:revision>
  <dcterms:created xsi:type="dcterms:W3CDTF">2020-06-13T16:26:33Z</dcterms:created>
  <dcterms:modified xsi:type="dcterms:W3CDTF">2020-06-13T17:36:17Z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2020-06-13T16:56:33Z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caffed8a-70f2-47e1-9d9b-adbe20dc95a4</vt:lpwstr>
  </property>
  <property fmtid="{D5CDD505-2E9C-101B-9397-08002B2CF9AE}" pid="8" name="MSIP_Label_f42aa342-8706-4288-bd11-ebb85995028c_ContentBits">
    <vt:lpwstr>0</vt:lpwstr>
  </property>
</Properties>
</file>